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4"/>
  </p:notesMasterIdLst>
  <p:sldIdLst>
    <p:sldId id="256" r:id="rId3"/>
  </p:sldIdLst>
  <p:sldSz cx="12192000" cy="6858000"/>
  <p:notesSz cx="10002838" cy="687546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bel" panose="020B0503020204020204" pitchFamily="34" charset="0"/>
      <p:regular r:id="rId9"/>
      <p:bold r:id="rId10"/>
      <p:italic r:id="rId11"/>
      <p:boldItalic r:id="rId12"/>
    </p:embeddedFont>
    <p:embeddedFont>
      <p:font typeface="Garamond" panose="02020404030301010803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hi+GSNq9IjY2/TG1JtIttofWu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9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34563" cy="34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25" tIns="48200" rIns="96425" bIns="482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65961" y="0"/>
            <a:ext cx="4334563" cy="34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25" tIns="48200" rIns="96425" bIns="482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0050" y="860425"/>
            <a:ext cx="4122738" cy="2319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0285" y="3308817"/>
            <a:ext cx="8002270" cy="270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25" tIns="48200" rIns="96425" bIns="482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530497"/>
            <a:ext cx="4334563" cy="34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25" tIns="48200" rIns="96425" bIns="482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65961" y="6530497"/>
            <a:ext cx="4334563" cy="34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25" tIns="48200" rIns="96425" bIns="48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:notes"/>
          <p:cNvSpPr txBox="1">
            <a:spLocks noGrp="1"/>
          </p:cNvSpPr>
          <p:nvPr>
            <p:ph type="body" idx="1"/>
          </p:nvPr>
        </p:nvSpPr>
        <p:spPr>
          <a:xfrm>
            <a:off x="1000285" y="3308817"/>
            <a:ext cx="8002270" cy="270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25" tIns="48200" rIns="96425" bIns="48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60425"/>
            <a:ext cx="4122738" cy="2319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19495" y="-4796739"/>
            <a:ext cx="11239243" cy="1140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>
            <a:spLocks noGrp="1"/>
          </p:cNvSpPr>
          <p:nvPr>
            <p:ph type="subTitle" idx="1"/>
          </p:nvPr>
        </p:nvSpPr>
        <p:spPr>
          <a:xfrm>
            <a:off x="2594561" y="4934662"/>
            <a:ext cx="9194667" cy="117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None/>
              <a:defRPr sz="3200">
                <a:solidFill>
                  <a:srgbClr val="0F2F8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2594561" y="2350837"/>
            <a:ext cx="8767859" cy="258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800"/>
              <a:buFont typeface="Times New Roman"/>
              <a:buNone/>
              <a:defRPr sz="4800" b="1" cap="none">
                <a:solidFill>
                  <a:srgbClr val="0F2F8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4614" y="190832"/>
            <a:ext cx="1796881" cy="182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7" descr="A green and white sig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1586" y="162257"/>
            <a:ext cx="1707417" cy="197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000"/>
              <a:buFont typeface="Times New Roman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000"/>
              <a:buFont typeface="Times New Roman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1018032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800"/>
              <a:buFont typeface="Garamond"/>
              <a:buNone/>
              <a:defRPr sz="4800">
                <a:solidFill>
                  <a:srgbClr val="0F2F8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>
            <a:off x="838200" y="1752599"/>
            <a:ext cx="9601200" cy="464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920"/>
              <a:buChar char="•"/>
              <a:defRPr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sldNum" idx="12"/>
          </p:nvPr>
        </p:nvSpPr>
        <p:spPr>
          <a:xfrm>
            <a:off x="11196431" y="6395279"/>
            <a:ext cx="728870" cy="27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6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14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25E92"/>
              </a:buClr>
              <a:buSzPts val="7200"/>
              <a:buFont typeface="Times New Roman"/>
              <a:buNone/>
              <a:defRPr sz="7200" b="0" cap="none">
                <a:solidFill>
                  <a:srgbClr val="425E9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1"/>
          </p:nvPr>
        </p:nvSpPr>
        <p:spPr>
          <a:xfrm>
            <a:off x="1709928" y="3543095"/>
            <a:ext cx="8769096" cy="19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46"/>
          <p:cNvCxnSpPr/>
          <p:nvPr/>
        </p:nvCxnSpPr>
        <p:spPr>
          <a:xfrm>
            <a:off x="1981199" y="3401283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subTitle" idx="1"/>
          </p:nvPr>
        </p:nvSpPr>
        <p:spPr>
          <a:xfrm>
            <a:off x="2594561" y="4934662"/>
            <a:ext cx="9194667" cy="117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None/>
              <a:defRPr sz="3200">
                <a:solidFill>
                  <a:srgbClr val="0F2F8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ctrTitle"/>
          </p:nvPr>
        </p:nvSpPr>
        <p:spPr>
          <a:xfrm>
            <a:off x="2594561" y="2350837"/>
            <a:ext cx="8767859" cy="258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800"/>
              <a:buFont typeface="Times New Roman"/>
              <a:buNone/>
              <a:defRPr sz="4800" b="1" cap="none">
                <a:solidFill>
                  <a:srgbClr val="0F2F8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>
            <a:spLocks noGrp="1"/>
          </p:cNvSpPr>
          <p:nvPr>
            <p:ph type="title"/>
          </p:nvPr>
        </p:nvSpPr>
        <p:spPr>
          <a:xfrm>
            <a:off x="709684" y="609600"/>
            <a:ext cx="10308836" cy="65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E92"/>
              </a:buClr>
              <a:buSzPts val="4000"/>
              <a:buFont typeface="Garamond"/>
              <a:buNone/>
              <a:defRPr sz="4000" b="1">
                <a:solidFill>
                  <a:srgbClr val="425E9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body" idx="1"/>
          </p:nvPr>
        </p:nvSpPr>
        <p:spPr>
          <a:xfrm>
            <a:off x="709685" y="1385247"/>
            <a:ext cx="6205466" cy="49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2511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20"/>
              <a:buChar char="•"/>
              <a:defRPr sz="1900"/>
            </a:lvl2pPr>
            <a:lvl3pPr marL="1371600" lvl="2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body" idx="2"/>
          </p:nvPr>
        </p:nvSpPr>
        <p:spPr>
          <a:xfrm>
            <a:off x="7129535" y="1385248"/>
            <a:ext cx="4500490" cy="390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20"/>
              <a:buNone/>
              <a:defRPr sz="1900"/>
            </a:lvl1pPr>
            <a:lvl2pPr marL="914400" lvl="1" indent="-32511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20"/>
              <a:buChar char="•"/>
              <a:defRPr sz="1900"/>
            </a:lvl2pPr>
            <a:lvl3pPr marL="1371600" lvl="2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400"/>
              <a:buFont typeface="Times New Roman"/>
              <a:buNone/>
              <a:defRPr>
                <a:solidFill>
                  <a:srgbClr val="0F2F8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body" idx="1"/>
          </p:nvPr>
        </p:nvSpPr>
        <p:spPr>
          <a:xfrm>
            <a:off x="1143000" y="1752600"/>
            <a:ext cx="475488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body" idx="2"/>
          </p:nvPr>
        </p:nvSpPr>
        <p:spPr>
          <a:xfrm>
            <a:off x="6267612" y="1752600"/>
            <a:ext cx="475488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sldNum" idx="12"/>
          </p:nvPr>
        </p:nvSpPr>
        <p:spPr>
          <a:xfrm>
            <a:off x="11315700" y="6381750"/>
            <a:ext cx="5810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400"/>
              <a:buFont typeface="Times New Roman"/>
              <a:buNone/>
              <a:defRPr>
                <a:solidFill>
                  <a:srgbClr val="0F2F8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1C536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50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003E6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400"/>
              <a:buFont typeface="Times New Roman"/>
              <a:buNone/>
              <a:defRPr>
                <a:solidFill>
                  <a:srgbClr val="0F2F8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400"/>
              <a:buFont typeface="Times New Roman"/>
              <a:buNone/>
              <a:defRPr>
                <a:solidFill>
                  <a:srgbClr val="0F2F8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1143000" y="1752600"/>
            <a:ext cx="475488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6267612" y="1752600"/>
            <a:ext cx="475488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11315700" y="6381750"/>
            <a:ext cx="58102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52"/>
          <p:cNvSpPr/>
          <p:nvPr/>
        </p:nvSpPr>
        <p:spPr>
          <a:xfrm>
            <a:off x="0" y="0"/>
            <a:ext cx="12192000" cy="6915150"/>
          </a:xfrm>
          <a:prstGeom prst="rect">
            <a:avLst/>
          </a:prstGeom>
          <a:solidFill>
            <a:srgbClr val="425E92"/>
          </a:solidFill>
          <a:ln w="19050" cap="flat" cmpd="sng">
            <a:solidFill>
              <a:srgbClr val="003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4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000"/>
              <a:buFont typeface="Times New Roman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5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5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000"/>
              <a:buFont typeface="Times New Roman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5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5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5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6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5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7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7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5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1018032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800"/>
              <a:buFont typeface="Garamond"/>
              <a:buNone/>
              <a:defRPr sz="4800">
                <a:solidFill>
                  <a:srgbClr val="0F2F8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752599"/>
            <a:ext cx="9601200" cy="464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920"/>
              <a:buChar char="•"/>
              <a:defRPr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11196431" y="6395279"/>
            <a:ext cx="728870" cy="27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14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25E92"/>
              </a:buClr>
              <a:buSzPts val="7200"/>
              <a:buFont typeface="Times New Roman"/>
              <a:buNone/>
              <a:defRPr sz="8800" b="1" cap="none">
                <a:solidFill>
                  <a:srgbClr val="425E9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709928" y="3543095"/>
            <a:ext cx="8769096" cy="19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3" name="Google Shape;33;p19"/>
          <p:cNvCxnSpPr/>
          <p:nvPr/>
        </p:nvCxnSpPr>
        <p:spPr>
          <a:xfrm>
            <a:off x="1981199" y="3401283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400"/>
              <a:buFont typeface="Times New Roman"/>
              <a:buNone/>
              <a:defRPr>
                <a:solidFill>
                  <a:srgbClr val="0F2F8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709684" y="609600"/>
            <a:ext cx="10308836" cy="65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E92"/>
              </a:buClr>
              <a:buSzPts val="4000"/>
              <a:buFont typeface="Garamond"/>
              <a:buNone/>
              <a:defRPr sz="4000" b="1">
                <a:solidFill>
                  <a:srgbClr val="425E9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709685" y="1385247"/>
            <a:ext cx="6205466" cy="49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2511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20"/>
              <a:buChar char="•"/>
              <a:defRPr sz="1900"/>
            </a:lvl2pPr>
            <a:lvl3pPr marL="1371600" lvl="2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7129535" y="1385248"/>
            <a:ext cx="4500490" cy="390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20"/>
              <a:buNone/>
              <a:defRPr sz="1900"/>
            </a:lvl1pPr>
            <a:lvl2pPr marL="914400" lvl="1" indent="-32511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20"/>
              <a:buChar char="•"/>
              <a:defRPr sz="1900"/>
            </a:lvl2pPr>
            <a:lvl3pPr marL="1371600" lvl="2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400"/>
              <a:buFont typeface="Times New Roman"/>
              <a:buNone/>
              <a:defRPr>
                <a:solidFill>
                  <a:srgbClr val="0F2F8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1C536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003E6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24"/>
          <p:cNvSpPr/>
          <p:nvPr/>
        </p:nvSpPr>
        <p:spPr>
          <a:xfrm>
            <a:off x="0" y="0"/>
            <a:ext cx="12192000" cy="6915150"/>
          </a:xfrm>
          <a:prstGeom prst="rect">
            <a:avLst/>
          </a:prstGeom>
          <a:solidFill>
            <a:srgbClr val="425E92"/>
          </a:solidFill>
          <a:ln w="19050" cap="flat" cmpd="sng">
            <a:solidFill>
              <a:srgbClr val="003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rgbClr val="0F2F8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76180" y="253309"/>
            <a:ext cx="701892" cy="71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 descr="A green and white sign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0828" y="253309"/>
            <a:ext cx="701892" cy="811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F8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rgbClr val="0F2F8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76" name="Google Shape;76;p4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276180" y="253309"/>
            <a:ext cx="701892" cy="71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4" descr="A green and white sign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0828" y="253309"/>
            <a:ext cx="701892" cy="811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wes.org/gise-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://www.inwes.org/gi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9"/>
          <p:cNvSpPr txBox="1">
            <a:spLocks noGrp="1"/>
          </p:cNvSpPr>
          <p:nvPr>
            <p:ph type="title"/>
          </p:nvPr>
        </p:nvSpPr>
        <p:spPr>
          <a:xfrm>
            <a:off x="1064400" y="558247"/>
            <a:ext cx="10063200" cy="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ct val="85000"/>
              </a:lnSpc>
              <a:buSzPct val="150473"/>
            </a:pPr>
            <a:r>
              <a:rPr lang="fr-FR" sz="3522" b="1" dirty="0">
                <a:latin typeface="Times New Roman"/>
                <a:ea typeface="Times New Roman"/>
                <a:cs typeface="Times New Roman"/>
                <a:sym typeface="Times New Roman"/>
              </a:rPr>
              <a:t>KWSE-INWES Perceptions des barrières de genre dans les sciences et l’ingénierie (GISE) Enquête 2022</a:t>
            </a:r>
            <a:endParaRPr sz="1800" dirty="0"/>
          </a:p>
        </p:txBody>
      </p:sp>
      <p:sp>
        <p:nvSpPr>
          <p:cNvPr id="144" name="Google Shape;144;p39"/>
          <p:cNvSpPr txBox="1">
            <a:spLocks noGrp="1"/>
          </p:cNvSpPr>
          <p:nvPr>
            <p:ph type="body" idx="1"/>
          </p:nvPr>
        </p:nvSpPr>
        <p:spPr>
          <a:xfrm>
            <a:off x="875438" y="1575676"/>
            <a:ext cx="10820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8000" lvl="0" indent="-179324">
              <a:lnSpc>
                <a:spcPct val="115000"/>
              </a:lnSpc>
              <a:spcBef>
                <a:spcPts val="0"/>
              </a:spcBef>
              <a:buSzPts val="1720"/>
            </a:pPr>
            <a:r>
              <a:rPr lang="fr-FR" sz="2200" b="1" dirty="0"/>
              <a:t>Une enquête en ligne sur les barrières entre les sexes dans les STIM, </a:t>
            </a:r>
            <a:br>
              <a:rPr lang="fr-FR" sz="2200" b="1" dirty="0"/>
            </a:br>
            <a:r>
              <a:rPr lang="fr-FR" sz="2200" b="1" dirty="0"/>
              <a:t>focus sur l’Afrique
</a:t>
            </a:r>
            <a:r>
              <a:rPr lang="fr-FR" sz="2200" dirty="0"/>
              <a:t>Une poursuite des études depuis 2014 </a:t>
            </a:r>
            <a:r>
              <a:rPr lang="fr-FR" sz="2200" dirty="0">
                <a:solidFill>
                  <a:srgbClr val="00A5A0"/>
                </a:solidFill>
              </a:rPr>
              <a:t>par l’Association des femmes </a:t>
            </a:r>
            <a:br>
              <a:rPr lang="fr-FR" sz="2200" dirty="0">
                <a:solidFill>
                  <a:srgbClr val="00A5A0"/>
                </a:solidFill>
              </a:rPr>
            </a:br>
            <a:r>
              <a:rPr lang="fr-FR" sz="2200" dirty="0">
                <a:solidFill>
                  <a:srgbClr val="00A5A0"/>
                </a:solidFill>
              </a:rPr>
              <a:t>scientifiques et ingénieures coréennes (KWSE)</a:t>
            </a:r>
            <a:r>
              <a:rPr lang="fr-FR" sz="2200" dirty="0"/>
              <a:t>
Tous les domaines de la science, des technologies numériques, de l’ingénierie, </a:t>
            </a:r>
            <a:br>
              <a:rPr lang="fr-FR" sz="2200" dirty="0"/>
            </a:br>
            <a:r>
              <a:rPr lang="fr-FR" sz="2200" dirty="0"/>
              <a:t>des sciences mathématiques, y compris la médecine, les sciences sociales, l’architecture...
Toutes les étapes de la carrière, y compris les étudiants et ceux qui ont quitté les STIM
Page web du projet: </a:t>
            </a:r>
            <a:r>
              <a:rPr lang="fr-FR" sz="2200" dirty="0">
                <a:hlinkClick r:id="rId3"/>
              </a:rPr>
              <a:t>www.inwes.org/gise-fr</a:t>
            </a:r>
            <a:r>
              <a:rPr lang="fr-FR" sz="2200" dirty="0"/>
              <a:t>   et en anglais </a:t>
            </a:r>
            <a:r>
              <a:rPr lang="fr-FR" sz="2200" dirty="0">
                <a:hlinkClick r:id="rId4"/>
              </a:rPr>
              <a:t>www.inwes.org/gise</a:t>
            </a:r>
            <a:r>
              <a:rPr lang="fr-FR" sz="2200" dirty="0"/>
              <a:t> </a:t>
            </a:r>
            <a:br>
              <a:rPr lang="en-GB" b="1" dirty="0">
                <a:solidFill>
                  <a:srgbClr val="0F2F81"/>
                </a:solidFill>
              </a:rPr>
            </a:br>
            <a:endParaRPr lang="en-GB" b="1" dirty="0">
              <a:solidFill>
                <a:srgbClr val="0F2F81"/>
              </a:solidFill>
            </a:endParaRPr>
          </a:p>
          <a:p>
            <a:pPr marL="108676" lvl="0" indent="0">
              <a:lnSpc>
                <a:spcPct val="115000"/>
              </a:lnSpc>
              <a:spcBef>
                <a:spcPts val="0"/>
              </a:spcBef>
              <a:buSzPts val="1720"/>
              <a:buNone/>
            </a:pPr>
            <a:endParaRPr lang="en-GB" sz="2600" b="1" dirty="0">
              <a:solidFill>
                <a:srgbClr val="0F2F81"/>
              </a:solidFill>
            </a:endParaRPr>
          </a:p>
          <a:p>
            <a:pPr marL="108676" lvl="0" indent="0">
              <a:lnSpc>
                <a:spcPct val="115000"/>
              </a:lnSpc>
              <a:spcBef>
                <a:spcPts val="0"/>
              </a:spcBef>
              <a:buSzPts val="1720"/>
              <a:buNone/>
            </a:pPr>
            <a:r>
              <a:rPr lang="fr-FR" sz="2600" b="1" dirty="0">
                <a:solidFill>
                  <a:srgbClr val="0F2F81"/>
                </a:solidFill>
              </a:rPr>
              <a:t>Partager et </a:t>
            </a:r>
            <a:br>
              <a:rPr lang="fr-FR" sz="2600" b="1" dirty="0">
                <a:solidFill>
                  <a:srgbClr val="0F2F81"/>
                </a:solidFill>
              </a:rPr>
            </a:br>
            <a:r>
              <a:rPr lang="fr-FR" sz="2600" b="1" dirty="0">
                <a:solidFill>
                  <a:srgbClr val="0F2F81"/>
                </a:solidFill>
              </a:rPr>
              <a:t>participer!</a:t>
            </a:r>
            <a:endParaRPr sz="2600" b="1" dirty="0">
              <a:solidFill>
                <a:srgbClr val="0F2F81"/>
              </a:solidFill>
            </a:endParaRPr>
          </a:p>
        </p:txBody>
      </p:sp>
      <p:grpSp>
        <p:nvGrpSpPr>
          <p:cNvPr id="145" name="Google Shape;145;p39"/>
          <p:cNvGrpSpPr/>
          <p:nvPr/>
        </p:nvGrpSpPr>
        <p:grpSpPr>
          <a:xfrm>
            <a:off x="3458150" y="4767950"/>
            <a:ext cx="7637897" cy="1913125"/>
            <a:chOff x="575" y="-23126"/>
            <a:chExt cx="7637897" cy="1913125"/>
          </a:xfrm>
        </p:grpSpPr>
        <p:sp>
          <p:nvSpPr>
            <p:cNvPr id="146" name="Google Shape;146;p39"/>
            <p:cNvSpPr/>
            <p:nvPr/>
          </p:nvSpPr>
          <p:spPr>
            <a:xfrm>
              <a:off x="578" y="0"/>
              <a:ext cx="2487913" cy="1889952"/>
            </a:xfrm>
            <a:prstGeom prst="roundRect">
              <a:avLst>
                <a:gd name="adj" fmla="val 5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9"/>
            <p:cNvSpPr txBox="1"/>
            <p:nvPr/>
          </p:nvSpPr>
          <p:spPr>
            <a:xfrm rot="-5400000">
              <a:off x="-648925" y="626374"/>
              <a:ext cx="17967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725" rIns="111125" bIns="0" anchor="t" anchorCtr="0">
              <a:noAutofit/>
            </a:bodyPr>
            <a:lstStyle/>
            <a:p>
              <a:pPr lvl="0" algn="r">
                <a:lnSpc>
                  <a:spcPct val="90000"/>
                </a:lnSpc>
                <a:buSzPts val="2500"/>
              </a:pPr>
              <a:r>
                <a:rPr lang="en-GB" sz="2500" dirty="0" err="1">
                  <a:solidFill>
                    <a:schemeClr val="lt1"/>
                  </a:solidFill>
                </a:rPr>
                <a:t>Cibles</a:t>
              </a:r>
              <a:r>
                <a:rPr lang="en-GB" sz="2500" dirty="0">
                  <a:solidFill>
                    <a:schemeClr val="lt1"/>
                  </a:solidFill>
                </a:rPr>
                <a:t>
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9"/>
            <p:cNvSpPr/>
            <p:nvPr/>
          </p:nvSpPr>
          <p:spPr>
            <a:xfrm>
              <a:off x="498160" y="0"/>
              <a:ext cx="1853495" cy="188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9"/>
            <p:cNvSpPr txBox="1"/>
            <p:nvPr/>
          </p:nvSpPr>
          <p:spPr>
            <a:xfrm>
              <a:off x="498160" y="0"/>
              <a:ext cx="1853495" cy="188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725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2500"/>
              </a:pPr>
              <a:r>
                <a:rPr lang="fr-FR" sz="2200" dirty="0">
                  <a:solidFill>
                    <a:schemeClr val="lt1"/>
                  </a:solidFill>
                </a:rPr>
                <a:t>15 pays
1500 réponses
femmes&amp;</a:t>
              </a:r>
              <a:br>
                <a:rPr lang="fr-FR" sz="2200" dirty="0">
                  <a:solidFill>
                    <a:schemeClr val="lt1"/>
                  </a:solidFill>
                </a:rPr>
              </a:br>
              <a:r>
                <a:rPr lang="fr-FR" sz="2200" dirty="0">
                  <a:solidFill>
                    <a:schemeClr val="lt1"/>
                  </a:solidFill>
                </a:rPr>
                <a:t>hommes
</a:t>
              </a:r>
              <a:endParaRPr sz="2200" b="1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150" name="Google Shape;150;p39"/>
            <p:cNvSpPr/>
            <p:nvPr/>
          </p:nvSpPr>
          <p:spPr>
            <a:xfrm>
              <a:off x="2575568" y="0"/>
              <a:ext cx="2487913" cy="1889952"/>
            </a:xfrm>
            <a:prstGeom prst="roundRect">
              <a:avLst>
                <a:gd name="adj" fmla="val 5000"/>
              </a:avLst>
            </a:prstGeom>
            <a:solidFill>
              <a:srgbClr val="236F8B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9"/>
            <p:cNvSpPr txBox="1"/>
            <p:nvPr/>
          </p:nvSpPr>
          <p:spPr>
            <a:xfrm rot="-5400000">
              <a:off x="2049479" y="526088"/>
              <a:ext cx="1549760" cy="497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725" rIns="11112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9"/>
            <p:cNvSpPr/>
            <p:nvPr/>
          </p:nvSpPr>
          <p:spPr>
            <a:xfrm rot="5400000">
              <a:off x="2449112" y="1433860"/>
              <a:ext cx="277792" cy="373187"/>
            </a:xfrm>
            <a:prstGeom prst="flowChartExtract">
              <a:avLst/>
            </a:pr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9"/>
            <p:cNvSpPr/>
            <p:nvPr/>
          </p:nvSpPr>
          <p:spPr>
            <a:xfrm>
              <a:off x="3073151" y="0"/>
              <a:ext cx="1853495" cy="188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9"/>
            <p:cNvSpPr txBox="1"/>
            <p:nvPr/>
          </p:nvSpPr>
          <p:spPr>
            <a:xfrm>
              <a:off x="3073151" y="0"/>
              <a:ext cx="1853495" cy="188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725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2500"/>
              </a:pPr>
              <a:r>
                <a:rPr lang="fr-FR" sz="1800" dirty="0">
                  <a:solidFill>
                    <a:schemeClr val="lt1"/>
                  </a:solidFill>
                </a:rPr>
                <a:t>Asie
Afrique ++ 
MOAN
Europe/États-Unis
Amérique Latine
</a:t>
              </a:r>
              <a:endParaRPr sz="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9"/>
            <p:cNvSpPr/>
            <p:nvPr/>
          </p:nvSpPr>
          <p:spPr>
            <a:xfrm>
              <a:off x="5150559" y="0"/>
              <a:ext cx="2487913" cy="1889952"/>
            </a:xfrm>
            <a:prstGeom prst="roundRect">
              <a:avLst>
                <a:gd name="adj" fmla="val 5000"/>
              </a:avLst>
            </a:prstGeom>
            <a:solidFill>
              <a:srgbClr val="8AC7B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9"/>
            <p:cNvSpPr txBox="1"/>
            <p:nvPr/>
          </p:nvSpPr>
          <p:spPr>
            <a:xfrm rot="-5400000">
              <a:off x="4624470" y="526088"/>
              <a:ext cx="1549760" cy="497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725" rIns="111125" bIns="0" anchor="t" anchorCtr="0">
              <a:noAutofit/>
            </a:bodyPr>
            <a:lstStyle/>
            <a:p>
              <a:pPr lvl="0" algn="r">
                <a:lnSpc>
                  <a:spcPct val="90000"/>
                </a:lnSpc>
                <a:buSzPts val="2500"/>
              </a:pPr>
              <a:r>
                <a:rPr lang="en-GB" sz="2500" dirty="0" err="1">
                  <a:solidFill>
                    <a:schemeClr val="lt1"/>
                  </a:solidFill>
                </a:rPr>
                <a:t>Enquête</a:t>
              </a:r>
              <a:r>
                <a:rPr lang="en-GB" sz="2500" dirty="0">
                  <a:solidFill>
                    <a:schemeClr val="lt1"/>
                  </a:solidFill>
                </a:rPr>
                <a:t>
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9"/>
            <p:cNvSpPr/>
            <p:nvPr/>
          </p:nvSpPr>
          <p:spPr>
            <a:xfrm rot="5400000">
              <a:off x="5024102" y="1433860"/>
              <a:ext cx="277792" cy="373187"/>
            </a:xfrm>
            <a:prstGeom prst="flowChartExtract">
              <a:avLst/>
            </a:prstGeom>
            <a:solidFill>
              <a:schemeClr val="lt1"/>
            </a:solidFill>
            <a:ln w="19050" cap="flat" cmpd="sng">
              <a:solidFill>
                <a:srgbClr val="236F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9"/>
            <p:cNvSpPr/>
            <p:nvPr/>
          </p:nvSpPr>
          <p:spPr>
            <a:xfrm>
              <a:off x="5648141" y="0"/>
              <a:ext cx="1853495" cy="188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9"/>
            <p:cNvSpPr txBox="1"/>
            <p:nvPr/>
          </p:nvSpPr>
          <p:spPr>
            <a:xfrm>
              <a:off x="5648151" y="-1"/>
              <a:ext cx="1990200" cy="18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725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2500"/>
              </a:pPr>
              <a:r>
                <a:rPr lang="fr-FR" sz="2200" b="1" dirty="0">
                  <a:solidFill>
                    <a:schemeClr val="lt1"/>
                  </a:solidFill>
                </a:rPr>
                <a:t>À partir de mai </a:t>
              </a:r>
              <a:br>
                <a:rPr lang="fr-FR" sz="2200" b="1" dirty="0">
                  <a:solidFill>
                    <a:schemeClr val="lt1"/>
                  </a:solidFill>
                </a:rPr>
              </a:br>
              <a:r>
                <a:rPr lang="fr-FR" sz="2200" b="1" dirty="0">
                  <a:solidFill>
                    <a:schemeClr val="lt1"/>
                  </a:solidFill>
                </a:rPr>
                <a:t>Formulaire Google
Analyse - Sept</a:t>
              </a:r>
              <a:br>
                <a:rPr lang="fr-FR" sz="2200" b="1" dirty="0">
                  <a:solidFill>
                    <a:schemeClr val="lt1"/>
                  </a:solidFill>
                </a:rPr>
              </a:br>
              <a:r>
                <a:rPr lang="fr-FR" sz="2200" b="1" dirty="0">
                  <a:solidFill>
                    <a:schemeClr val="lt1"/>
                  </a:solidFill>
                </a:rPr>
                <a:t>Rapport - </a:t>
              </a:r>
              <a:r>
                <a:rPr lang="fr-FR" sz="2200" b="1" dirty="0" err="1">
                  <a:solidFill>
                    <a:schemeClr val="lt1"/>
                  </a:solidFill>
                </a:rPr>
                <a:t>Nov</a:t>
              </a:r>
              <a:r>
                <a:rPr lang="fr-FR" sz="2200" b="1" dirty="0">
                  <a:solidFill>
                    <a:schemeClr val="lt1"/>
                  </a:solidFill>
                </a:rPr>
                <a:t>
</a:t>
              </a:r>
              <a:endParaRPr sz="1600" dirty="0">
                <a:solidFill>
                  <a:schemeClr val="lt1"/>
                </a:solidFill>
              </a:endParaRPr>
            </a:p>
          </p:txBody>
        </p:sp>
      </p:grpSp>
      <p:pic>
        <p:nvPicPr>
          <p:cNvPr id="160" name="Google Shape;16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687" y="1575628"/>
            <a:ext cx="1199825" cy="1247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9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5390"/>
      </a:accent1>
      <a:accent2>
        <a:srgbClr val="3C4647"/>
      </a:accent2>
      <a:accent3>
        <a:srgbClr val="266F8B"/>
      </a:accent3>
      <a:accent4>
        <a:srgbClr val="8CC8B6"/>
      </a:accent4>
      <a:accent5>
        <a:srgbClr val="8EC3E9"/>
      </a:accent5>
      <a:accent6>
        <a:srgbClr val="1C6294"/>
      </a:accent6>
      <a:hlink>
        <a:srgbClr val="0070C0"/>
      </a:hlink>
      <a:folHlink>
        <a:srgbClr val="002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s">
  <a:themeElements>
    <a:clrScheme name="Custom 19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5390"/>
      </a:accent1>
      <a:accent2>
        <a:srgbClr val="3C4647"/>
      </a:accent2>
      <a:accent3>
        <a:srgbClr val="266F8B"/>
      </a:accent3>
      <a:accent4>
        <a:srgbClr val="8CC8B6"/>
      </a:accent4>
      <a:accent5>
        <a:srgbClr val="8EC3E9"/>
      </a:accent5>
      <a:accent6>
        <a:srgbClr val="1C6294"/>
      </a:accent6>
      <a:hlink>
        <a:srgbClr val="0070C0"/>
      </a:hlink>
      <a:folHlink>
        <a:srgbClr val="002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178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Garamond</vt:lpstr>
      <vt:lpstr>Calibri</vt:lpstr>
      <vt:lpstr>Corbel</vt:lpstr>
      <vt:lpstr>Times New Roman</vt:lpstr>
      <vt:lpstr>Basis</vt:lpstr>
      <vt:lpstr>1_Basis</vt:lpstr>
      <vt:lpstr>KWSE-INWES Perceptions des barrières de genre dans les sciences et l’ingénierie (GISE) Enquête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KWSE-INWES Gender barrier perceptions In Science &amp; Engineering (GISE) Survey 2022 </dc:title>
  <dc:creator>Sarah Peers</dc:creator>
  <cp:lastModifiedBy>Sarah Peers</cp:lastModifiedBy>
  <cp:revision>3</cp:revision>
  <dcterms:created xsi:type="dcterms:W3CDTF">2017-03-28T07:00:22Z</dcterms:created>
  <dcterms:modified xsi:type="dcterms:W3CDTF">2022-07-06T18:12:09Z</dcterms:modified>
</cp:coreProperties>
</file>